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306" r:id="rId2"/>
    <p:sldId id="340" r:id="rId3"/>
    <p:sldId id="342" r:id="rId4"/>
    <p:sldId id="309" r:id="rId5"/>
    <p:sldId id="334" r:id="rId6"/>
    <p:sldId id="335" r:id="rId7"/>
    <p:sldId id="343" r:id="rId8"/>
    <p:sldId id="336" r:id="rId9"/>
    <p:sldId id="310" r:id="rId10"/>
    <p:sldId id="337" r:id="rId11"/>
    <p:sldId id="295" r:id="rId12"/>
    <p:sldId id="344" r:id="rId13"/>
    <p:sldId id="345" r:id="rId14"/>
    <p:sldId id="346" r:id="rId15"/>
    <p:sldId id="347" r:id="rId16"/>
    <p:sldId id="349" r:id="rId17"/>
    <p:sldId id="348" r:id="rId18"/>
    <p:sldId id="351" r:id="rId19"/>
    <p:sldId id="352" r:id="rId20"/>
    <p:sldId id="353" r:id="rId21"/>
    <p:sldId id="354" r:id="rId22"/>
    <p:sldId id="355" r:id="rId23"/>
    <p:sldId id="357" r:id="rId24"/>
    <p:sldId id="356" r:id="rId25"/>
    <p:sldId id="33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21" autoAdjust="0"/>
  </p:normalViewPr>
  <p:slideViewPr>
    <p:cSldViewPr>
      <p:cViewPr varScale="1">
        <p:scale>
          <a:sx n="50" d="100"/>
          <a:sy n="50" d="100"/>
        </p:scale>
        <p:origin x="12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1E9F8-F664-456B-8E44-F2ED564857D8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223C7-39B1-4444-A082-1DCD874C79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4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2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79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7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3EC65-978C-4DE4-A85D-9E8A5C2EB8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51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3EC65-978C-4DE4-A85D-9E8A5C2EB8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6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3EC65-978C-4DE4-A85D-9E8A5C2EB8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4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3EC65-978C-4DE4-A85D-9E8A5C2EB8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72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3EC65-978C-4DE4-A85D-9E8A5C2EB8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59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3EC65-978C-4DE4-A85D-9E8A5C2EB8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77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9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517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15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97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62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47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5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05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223C7-39B1-4444-A082-1DCD874C79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1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4243084"/>
            <a:ext cx="8123100" cy="84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2C50-1AEE-4175-9A57-216A7E24FDF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522C50-1AEE-4175-9A57-216A7E24FDF3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33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9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4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8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cxnSp>
        <p:nvCxnSpPr>
          <p:cNvPr id="40" name="Shape 4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607767"/>
            <a:ext cx="4045200" cy="2012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5649100"/>
            <a:ext cx="5998800" cy="79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1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6727600"/>
            <a:ext cx="9144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9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fld id="{1D0B8381-6AC5-4E3A-83E0-DBA25ED80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4651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1981200"/>
            <a:ext cx="8153400" cy="19812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Goal Striving and </a:t>
            </a:r>
            <a:br>
              <a:rPr lang="en-US" sz="4400" dirty="0" smtClean="0">
                <a:latin typeface="Century Gothic" panose="020B0502020202020204" pitchFamily="34" charset="0"/>
              </a:rPr>
            </a:br>
            <a:r>
              <a:rPr lang="en-US" sz="4400" dirty="0" smtClean="0">
                <a:latin typeface="Century Gothic" panose="020B0502020202020204" pitchFamily="34" charset="0"/>
              </a:rPr>
              <a:t>Motivation Regulation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495300" y="4243084"/>
            <a:ext cx="8138250" cy="1319516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Week </a:t>
            </a:r>
            <a:r>
              <a:rPr lang="en-US" dirty="0" smtClean="0">
                <a:latin typeface="Century Gothic" panose="020B0502020202020204" pitchFamily="34" charset="0"/>
              </a:rPr>
              <a:t>12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838200"/>
            <a:ext cx="8534400" cy="549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entury Gothic" panose="020B0502020202020204" pitchFamily="34" charset="0"/>
              </a:rPr>
              <a:t>EDUC 712: Advanced Study of Motivation</a:t>
            </a:r>
          </a:p>
        </p:txBody>
      </p:sp>
    </p:spTree>
    <p:extLst>
      <p:ext uri="{BB962C8B-B14F-4D97-AF65-F5344CB8AC3E}">
        <p14:creationId xmlns:p14="http://schemas.microsoft.com/office/powerpoint/2010/main" val="22124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Goal </a:t>
            </a:r>
            <a:r>
              <a:rPr lang="en-US" sz="3600" dirty="0">
                <a:latin typeface="Century Gothic" panose="020B0502020202020204" pitchFamily="34" charset="0"/>
              </a:rPr>
              <a:t>striving </a:t>
            </a:r>
            <a:r>
              <a:rPr lang="en-US" sz="3600" dirty="0" smtClean="0">
                <a:latin typeface="Century Gothic" panose="020B0502020202020204" pitchFamily="34" charset="0"/>
              </a:rPr>
              <a:t>failure</a:t>
            </a:r>
            <a:r>
              <a:rPr lang="en-US" sz="3600" dirty="0">
                <a:latin typeface="Century Gothic" panose="020B0502020202020204" pitchFamily="34" charset="0"/>
              </a:rPr>
              <a:t/>
            </a:r>
            <a:br>
              <a:rPr lang="en-US" sz="3600" dirty="0">
                <a:latin typeface="Century Gothic" panose="020B0502020202020204" pitchFamily="34" charset="0"/>
              </a:rPr>
            </a:b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800"/>
              </a:spcAft>
              <a:buNone/>
            </a:pPr>
            <a:r>
              <a:rPr lang="en-US" sz="2400" i="1" dirty="0" smtClean="0">
                <a:latin typeface="Century Gothic" panose="020B0502020202020204" pitchFamily="34" charset="0"/>
                <a:sym typeface="Wingdings" pitchFamily="2" charset="2"/>
              </a:rPr>
              <a:t>Weak link between intentions and attainment</a:t>
            </a:r>
          </a:p>
          <a:p>
            <a:pPr marL="0" indent="0">
              <a:spcAft>
                <a:spcPts val="800"/>
              </a:spcAft>
              <a:buNone/>
            </a:pPr>
            <a:endParaRPr lang="en-US" sz="2400" dirty="0" smtClean="0">
              <a:latin typeface="Century Gothic" panose="020B0502020202020204" pitchFamily="34" charset="0"/>
              <a:sym typeface="Wingdings" pitchFamily="2" charset="2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US" sz="2400" b="1" i="1" dirty="0" smtClean="0">
                <a:solidFill>
                  <a:schemeClr val="accent4"/>
                </a:solidFill>
                <a:latin typeface="Century Gothic" panose="020B0502020202020204" pitchFamily="34" charset="0"/>
                <a:sym typeface="Wingdings" pitchFamily="2" charset="2"/>
              </a:rPr>
              <a:t>How </a:t>
            </a:r>
            <a:r>
              <a:rPr lang="en-US" sz="2400" b="1" i="1" dirty="0">
                <a:solidFill>
                  <a:schemeClr val="accent4"/>
                </a:solidFill>
                <a:latin typeface="Century Gothic" panose="020B0502020202020204" pitchFamily="34" charset="0"/>
                <a:sym typeface="Wingdings" pitchFamily="2" charset="2"/>
              </a:rPr>
              <a:t>to </a:t>
            </a:r>
            <a:r>
              <a:rPr lang="en-US" sz="2400" b="1" i="1" dirty="0" smtClean="0">
                <a:solidFill>
                  <a:schemeClr val="accent4"/>
                </a:solidFill>
                <a:latin typeface="Century Gothic" panose="020B0502020202020204" pitchFamily="34" charset="0"/>
                <a:sym typeface="Wingdings" pitchFamily="2" charset="2"/>
              </a:rPr>
              <a:t>address? </a:t>
            </a:r>
          </a:p>
          <a:p>
            <a:pPr>
              <a:spcAft>
                <a:spcPts val="800"/>
              </a:spcAft>
            </a:pPr>
            <a:r>
              <a:rPr lang="en-US" sz="2400" dirty="0" smtClean="0">
                <a:latin typeface="Century Gothic" panose="020B0502020202020204" pitchFamily="34" charset="0"/>
              </a:rPr>
              <a:t>Goal </a:t>
            </a:r>
            <a:r>
              <a:rPr lang="en-US" sz="2400" dirty="0">
                <a:latin typeface="Century Gothic" panose="020B0502020202020204" pitchFamily="34" charset="0"/>
              </a:rPr>
              <a:t>striving </a:t>
            </a:r>
            <a:r>
              <a:rPr lang="en-US" sz="2400" dirty="0" smtClean="0">
                <a:latin typeface="Century Gothic" panose="020B0502020202020204" pitchFamily="34" charset="0"/>
              </a:rPr>
              <a:t>literature: </a:t>
            </a:r>
            <a:r>
              <a:rPr lang="en-US" sz="1800" dirty="0" smtClean="0">
                <a:latin typeface="Century Gothic" panose="020B0502020202020204" pitchFamily="34" charset="0"/>
              </a:rPr>
              <a:t>Specific </a:t>
            </a:r>
            <a:r>
              <a:rPr lang="en-US" sz="1800" dirty="0">
                <a:latin typeface="Century Gothic" panose="020B0502020202020204" pitchFamily="34" charset="0"/>
              </a:rPr>
              <a:t>goals better than vague goals</a:t>
            </a:r>
          </a:p>
          <a:p>
            <a:pPr>
              <a:spcAft>
                <a:spcPts val="8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Social cognitive </a:t>
            </a:r>
            <a:r>
              <a:rPr lang="en-US" sz="2400" dirty="0" smtClean="0">
                <a:latin typeface="Century Gothic" panose="020B0502020202020204" pitchFamily="34" charset="0"/>
              </a:rPr>
              <a:t>theory: </a:t>
            </a:r>
            <a:r>
              <a:rPr lang="en-US" sz="1800" dirty="0" smtClean="0">
                <a:latin typeface="Century Gothic" panose="020B0502020202020204" pitchFamily="34" charset="0"/>
              </a:rPr>
              <a:t>Proximal </a:t>
            </a:r>
            <a:r>
              <a:rPr lang="en-US" sz="1800" dirty="0">
                <a:latin typeface="Century Gothic" panose="020B0502020202020204" pitchFamily="34" charset="0"/>
              </a:rPr>
              <a:t>goals better than distal goals</a:t>
            </a:r>
          </a:p>
          <a:p>
            <a:pPr>
              <a:spcAft>
                <a:spcPts val="8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Regulatory </a:t>
            </a:r>
            <a:r>
              <a:rPr lang="en-US" sz="2400" dirty="0" smtClean="0">
                <a:latin typeface="Century Gothic" panose="020B0502020202020204" pitchFamily="34" charset="0"/>
              </a:rPr>
              <a:t>focus: </a:t>
            </a:r>
            <a:r>
              <a:rPr lang="en-US" sz="1800" dirty="0" smtClean="0">
                <a:latin typeface="Century Gothic" panose="020B0502020202020204" pitchFamily="34" charset="0"/>
              </a:rPr>
              <a:t>Promotion </a:t>
            </a:r>
            <a:r>
              <a:rPr lang="en-US" sz="1800" dirty="0">
                <a:latin typeface="Century Gothic" panose="020B0502020202020204" pitchFamily="34" charset="0"/>
              </a:rPr>
              <a:t>goals better than </a:t>
            </a:r>
            <a:r>
              <a:rPr lang="en-US" dirty="0" smtClean="0">
                <a:latin typeface="Century Gothic" panose="020B0502020202020204" pitchFamily="34" charset="0"/>
              </a:rPr>
              <a:t>prevention or need for match approach with the goal (?)</a:t>
            </a:r>
            <a:endParaRPr lang="en-US" sz="1800" dirty="0"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Achievement goal </a:t>
            </a:r>
            <a:r>
              <a:rPr lang="en-US" sz="2400" dirty="0" smtClean="0">
                <a:latin typeface="Century Gothic" panose="020B0502020202020204" pitchFamily="34" charset="0"/>
              </a:rPr>
              <a:t>orientations: </a:t>
            </a:r>
            <a:r>
              <a:rPr lang="en-US" sz="1800" dirty="0" smtClean="0">
                <a:latin typeface="Century Gothic" panose="020B0502020202020204" pitchFamily="34" charset="0"/>
              </a:rPr>
              <a:t>Mastery/learning </a:t>
            </a:r>
            <a:r>
              <a:rPr lang="en-US" sz="1800" dirty="0">
                <a:latin typeface="Century Gothic" panose="020B0502020202020204" pitchFamily="34" charset="0"/>
              </a:rPr>
              <a:t>goals more effective than performance (?)</a:t>
            </a:r>
          </a:p>
          <a:p>
            <a:pPr marL="228600" lvl="1" indent="0">
              <a:spcAft>
                <a:spcPts val="800"/>
              </a:spcAft>
              <a:buNone/>
            </a:pPr>
            <a:endParaRPr lang="en-US" sz="1800" dirty="0" smtClean="0">
              <a:latin typeface="Century Gothic" panose="020B0502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24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 panose="020B0502020202020204" pitchFamily="34" charset="0"/>
              </a:rPr>
              <a:t>Implementation intentions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600200"/>
            <a:ext cx="8375100" cy="5029200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Another solution to goal striving failure </a:t>
            </a:r>
            <a:r>
              <a:rPr lang="en-US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Century Gothic" panose="020B0502020202020204" pitchFamily="34" charset="0"/>
              </a:rPr>
              <a:t>                               	</a:t>
            </a:r>
            <a:r>
              <a:rPr lang="en-US" sz="2400" b="1" dirty="0" smtClean="0">
                <a:latin typeface="Century Gothic" panose="020B0502020202020204" pitchFamily="34" charset="0"/>
              </a:rPr>
              <a:t>Implementation intentions, </a:t>
            </a:r>
            <a:r>
              <a:rPr lang="en-US" sz="2400" i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what are they?</a:t>
            </a:r>
            <a:endParaRPr lang="en-US" sz="24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lvl="2">
              <a:spcAft>
                <a:spcPts val="800"/>
              </a:spcAft>
            </a:pPr>
            <a:endParaRPr lang="en-US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 panose="020B0502020202020204" pitchFamily="34" charset="0"/>
              </a:rPr>
              <a:t>Implementation intentions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600200"/>
            <a:ext cx="8375100" cy="5029200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Another solution to goal striving failure </a:t>
            </a:r>
            <a:r>
              <a:rPr lang="en-US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Century Gothic" panose="020B0502020202020204" pitchFamily="34" charset="0"/>
              </a:rPr>
              <a:t>                               	</a:t>
            </a:r>
            <a:r>
              <a:rPr lang="en-US" sz="2400" b="1" dirty="0" smtClean="0">
                <a:latin typeface="Century Gothic" panose="020B0502020202020204" pitchFamily="34" charset="0"/>
              </a:rPr>
              <a:t>Implementation intentions, </a:t>
            </a:r>
            <a:r>
              <a:rPr lang="en-US" sz="2400" i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what are they?</a:t>
            </a:r>
            <a:endParaRPr lang="en-US" sz="2400" dirty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 lvl="2">
              <a:spcAft>
                <a:spcPts val="800"/>
              </a:spcAft>
            </a:pPr>
            <a:endParaRPr lang="en-US" sz="1800" dirty="0"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Why do the work? For who?</a:t>
            </a:r>
          </a:p>
          <a:p>
            <a:pPr lvl="1">
              <a:spcAft>
                <a:spcPts val="800"/>
              </a:spcAft>
            </a:pPr>
            <a:r>
              <a:rPr lang="en-US" sz="1800" dirty="0" smtClean="0">
                <a:latin typeface="Century Gothic" panose="020B0502020202020204" pitchFamily="34" charset="0"/>
              </a:rPr>
              <a:t>Automaticity, situational cues, getting started, persisting</a:t>
            </a:r>
          </a:p>
          <a:p>
            <a:pPr lvl="1">
              <a:spcAft>
                <a:spcPts val="800"/>
              </a:spcAft>
            </a:pPr>
            <a:endParaRPr lang="en-US" sz="1800" dirty="0"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400" i="1" dirty="0">
                <a:solidFill>
                  <a:schemeClr val="accent4"/>
                </a:solidFill>
                <a:latin typeface="Century Gothic" panose="020B0502020202020204" pitchFamily="34" charset="0"/>
              </a:rPr>
              <a:t>Findings from </a:t>
            </a:r>
            <a:r>
              <a:rPr lang="en-US" sz="2400" i="1" dirty="0" err="1">
                <a:solidFill>
                  <a:schemeClr val="accent4"/>
                </a:solidFill>
                <a:latin typeface="Century Gothic" panose="020B0502020202020204" pitchFamily="34" charset="0"/>
              </a:rPr>
              <a:t>Gollwitzer</a:t>
            </a:r>
            <a:r>
              <a:rPr lang="en-US" sz="2400" i="1" dirty="0">
                <a:solidFill>
                  <a:schemeClr val="accent4"/>
                </a:solidFill>
                <a:latin typeface="Century Gothic" panose="020B0502020202020204" pitchFamily="34" charset="0"/>
              </a:rPr>
              <a:t> meta-analysis? </a:t>
            </a:r>
            <a:endParaRPr lang="en-US" sz="2400" i="1" dirty="0" smtClean="0">
              <a:solidFill>
                <a:schemeClr val="accent4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400" dirty="0" smtClean="0">
                <a:latin typeface="Century Gothic" panose="020B0502020202020204" pitchFamily="34" charset="0"/>
              </a:rPr>
              <a:t>For which goals do they work? </a:t>
            </a:r>
            <a:r>
              <a:rPr lang="en-US" sz="1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(</a:t>
            </a:r>
            <a:r>
              <a:rPr lang="en-US" sz="1800" dirty="0" err="1" smtClean="0">
                <a:solidFill>
                  <a:schemeClr val="accent4"/>
                </a:solidFill>
                <a:latin typeface="Century Gothic" panose="020B0502020202020204" pitchFamily="34" charset="0"/>
              </a:rPr>
              <a:t>Seo</a:t>
            </a:r>
            <a:r>
              <a:rPr lang="en-US" sz="1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, Patall, &amp; Henderson, 2017) </a:t>
            </a:r>
          </a:p>
          <a:p>
            <a:pPr>
              <a:spcAft>
                <a:spcPts val="800"/>
              </a:spcAft>
            </a:pP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Implementation intentions are good for which goals?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0"/>
            <a:ext cx="2895600" cy="50848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8600" y="60196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Seo</a:t>
            </a:r>
            <a:r>
              <a:rPr lang="en-US" dirty="0"/>
              <a:t>, </a:t>
            </a:r>
            <a:r>
              <a:rPr lang="en-US" dirty="0" smtClean="0"/>
              <a:t>Patall, &amp; </a:t>
            </a:r>
            <a:r>
              <a:rPr lang="en-US" dirty="0"/>
              <a:t>Henderson (2017) Journal of Experimental Education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057650" y="25341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For college students who set their own performance and completion (deadline) goals, implementation intentions enhance goal commitment, effort, and performance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For college students who had performance and completion goals assigned to them, implementation intentions had no benefit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entury Gothic" panose="020B0502020202020204" pitchFamily="34" charset="0"/>
              </a:rPr>
              <a:t>Regulating Motivation</a:t>
            </a:r>
            <a:endParaRPr 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"/>
            <a:ext cx="8520600" cy="473434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When goal pursuit starts to fall apart…</a:t>
            </a:r>
            <a:r>
              <a:rPr lang="en-US" i="1" dirty="0" smtClean="0">
                <a:latin typeface="Century Gothic" panose="020B0502020202020204" pitchFamily="34" charset="0"/>
              </a:rPr>
              <a:t>Regulate</a:t>
            </a:r>
            <a:endParaRPr lang="en-US" i="1" dirty="0"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000" y="631634"/>
            <a:ext cx="7086600" cy="620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76" y="265921"/>
            <a:ext cx="7520048" cy="632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4800" dirty="0" smtClean="0">
                <a:latin typeface="Century Gothic" panose="020B0502020202020204" pitchFamily="34" charset="0"/>
              </a:rPr>
              <a:t>Regulating Motivation </a:t>
            </a:r>
            <a:br>
              <a:rPr lang="en-US" sz="4800" dirty="0" smtClean="0">
                <a:latin typeface="Century Gothic" panose="020B0502020202020204" pitchFamily="34" charset="0"/>
              </a:rPr>
            </a:br>
            <a:r>
              <a:rPr lang="en-US" sz="4800" dirty="0" smtClean="0">
                <a:latin typeface="Century Gothic" panose="020B0502020202020204" pitchFamily="34" charset="0"/>
              </a:rPr>
              <a:t>(Collaboratively) in </a:t>
            </a:r>
            <a:r>
              <a:rPr lang="en-US" sz="4800" dirty="0" smtClean="0">
                <a:latin typeface="Century Gothic" panose="020B0502020202020204" pitchFamily="34" charset="0"/>
              </a:rPr>
              <a:t>C</a:t>
            </a:r>
            <a:r>
              <a:rPr lang="en-US" sz="4800" dirty="0" smtClean="0">
                <a:latin typeface="Century Gothic" panose="020B0502020202020204" pitchFamily="34" charset="0"/>
              </a:rPr>
              <a:t>lass</a:t>
            </a:r>
            <a:endParaRPr 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agentic engagement </a:t>
            </a:r>
            <a:br>
              <a:rPr lang="en-US" dirty="0" smtClean="0"/>
            </a:br>
            <a:r>
              <a:rPr lang="en-US" sz="1350" i="1" dirty="0"/>
              <a:t>(Thanks </a:t>
            </a:r>
            <a:r>
              <a:rPr lang="en-US" sz="1350" i="1" dirty="0" err="1"/>
              <a:t>Johnmarshall</a:t>
            </a:r>
            <a:r>
              <a:rPr lang="en-US" sz="1350" i="1" dirty="0"/>
              <a:t> Reeve!)</a:t>
            </a:r>
            <a:endParaRPr lang="en-US" sz="1350" i="1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37" y="2172337"/>
            <a:ext cx="7251326" cy="17710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20010" y="3960187"/>
            <a:ext cx="801229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i="1" dirty="0"/>
              <a:t>Simplified conceptual model of motivation and engagement (in science)</a:t>
            </a:r>
          </a:p>
          <a:p>
            <a:pPr defTabSz="685800">
              <a:defRPr/>
            </a:pPr>
            <a:endParaRPr lang="en-US" sz="1600" b="1" dirty="0"/>
          </a:p>
          <a:p>
            <a:pPr defTabSz="685800">
              <a:defRPr/>
            </a:pPr>
            <a:r>
              <a:rPr lang="en-US" sz="1600" b="1" dirty="0"/>
              <a:t>Agentic engagement: </a:t>
            </a:r>
            <a:r>
              <a:rPr lang="en-US" sz="1600" dirty="0"/>
              <a:t>students’ proactive</a:t>
            </a:r>
            <a:r>
              <a:rPr lang="en-US" sz="1600" dirty="0"/>
              <a:t>, constructive attempts to assert </a:t>
            </a:r>
            <a:r>
              <a:rPr lang="en-US" sz="1600" dirty="0"/>
              <a:t>agency </a:t>
            </a:r>
            <a:r>
              <a:rPr lang="en-US" sz="1600" dirty="0"/>
              <a:t>and influence the flow of instruction</a:t>
            </a:r>
            <a:endParaRPr lang="en-US" sz="1600" b="1" dirty="0"/>
          </a:p>
          <a:p>
            <a:pPr defTabSz="685800">
              <a:defRPr/>
            </a:pPr>
            <a:endParaRPr lang="en-US" sz="1600" b="1" dirty="0"/>
          </a:p>
          <a:p>
            <a:pPr defTabSz="685800">
              <a:defRPr/>
            </a:pPr>
            <a:r>
              <a:rPr lang="en-US" sz="1600" b="1" dirty="0"/>
              <a:t>Hypothesis: </a:t>
            </a:r>
            <a:r>
              <a:rPr lang="en-US" sz="1600" dirty="0"/>
              <a:t>Students will experience </a:t>
            </a:r>
            <a:r>
              <a:rPr lang="en-US" sz="1600" dirty="0"/>
              <a:t>an increase </a:t>
            </a:r>
            <a:r>
              <a:rPr lang="en-US" sz="1600" dirty="0"/>
              <a:t>in need satisfaction, </a:t>
            </a:r>
            <a:r>
              <a:rPr lang="en-US" sz="1600" dirty="0"/>
              <a:t>autonomy </a:t>
            </a:r>
            <a:r>
              <a:rPr lang="en-US" sz="1600" dirty="0"/>
              <a:t>support, and other forms of engagemen</a:t>
            </a:r>
            <a:r>
              <a:rPr lang="en-US" sz="1600" dirty="0"/>
              <a:t>t</a:t>
            </a:r>
            <a:r>
              <a:rPr lang="en-US" sz="1600" dirty="0"/>
              <a:t> </a:t>
            </a:r>
            <a:r>
              <a:rPr lang="en-US" sz="1600" dirty="0"/>
              <a:t>(</a:t>
            </a:r>
            <a:r>
              <a:rPr lang="en-US" sz="1600" dirty="0"/>
              <a:t>relative </a:t>
            </a:r>
            <a:r>
              <a:rPr lang="en-US" sz="1600" dirty="0"/>
              <a:t>to the prior class </a:t>
            </a:r>
            <a:r>
              <a:rPr lang="en-US" sz="1600" dirty="0"/>
              <a:t>day), on days they </a:t>
            </a:r>
            <a:r>
              <a:rPr lang="en-US" sz="1600" dirty="0" err="1"/>
              <a:t>agentically</a:t>
            </a:r>
            <a:r>
              <a:rPr lang="en-US" sz="1600" dirty="0"/>
              <a:t> engage more than (their own) average</a:t>
            </a:r>
            <a:endParaRPr lang="en-US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3174" y="4233262"/>
            <a:ext cx="7949126" cy="981566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100" dirty="0">
              <a:ea typeface="Batang" pitchFamily="18" charset="-127"/>
              <a:cs typeface="Mongolian Baiti" pitchFamily="66" charset="0"/>
            </a:endParaRPr>
          </a:p>
          <a:p>
            <a:pPr marL="0" indent="0" algn="ctr">
              <a:buNone/>
            </a:pPr>
            <a:r>
              <a:rPr lang="en-US" sz="2100" dirty="0">
                <a:ea typeface="Batang" pitchFamily="18" charset="-127"/>
                <a:cs typeface="Mongolian Baiti" pitchFamily="66" charset="0"/>
              </a:rPr>
              <a:t>N = 208 high </a:t>
            </a:r>
            <a:r>
              <a:rPr lang="en-US" sz="2100" dirty="0">
                <a:ea typeface="Batang" pitchFamily="18" charset="-127"/>
                <a:cs typeface="Mongolian Baiti" pitchFamily="66" charset="0"/>
              </a:rPr>
              <a:t>school </a:t>
            </a:r>
            <a:r>
              <a:rPr lang="en-US" sz="2100" dirty="0">
                <a:ea typeface="Batang" pitchFamily="18" charset="-127"/>
                <a:cs typeface="Mongolian Baiti" pitchFamily="66" charset="0"/>
              </a:rPr>
              <a:t>science students </a:t>
            </a:r>
            <a:r>
              <a:rPr lang="en-US" sz="1500" dirty="0">
                <a:ea typeface="Batang" pitchFamily="18" charset="-127"/>
                <a:cs typeface="Mongolian Baiti" pitchFamily="66" charset="0"/>
              </a:rPr>
              <a:t>(ages 14-18</a:t>
            </a:r>
            <a:r>
              <a:rPr lang="en-US" sz="1500" dirty="0">
                <a:ea typeface="Batang" pitchFamily="18" charset="-127"/>
                <a:cs typeface="Mongolian Baiti" pitchFamily="66" charset="0"/>
              </a:rPr>
              <a:t>) (41 classes) </a:t>
            </a:r>
            <a:endParaRPr lang="en-US" sz="1500" dirty="0">
              <a:ea typeface="Batang" pitchFamily="18" charset="-127"/>
              <a:cs typeface="Mongolian Baiti" pitchFamily="66" charset="0"/>
            </a:endParaRPr>
          </a:p>
          <a:p>
            <a:pPr marL="0" indent="0" algn="ctr">
              <a:buNone/>
            </a:pPr>
            <a:r>
              <a:rPr lang="en-US" sz="1350" dirty="0">
                <a:ea typeface="Batang" pitchFamily="18" charset="-127"/>
                <a:cs typeface="Mongolian Baiti" pitchFamily="66" charset="0"/>
              </a:rPr>
              <a:t>(55% </a:t>
            </a:r>
            <a:r>
              <a:rPr lang="en-US" sz="1350" dirty="0">
                <a:ea typeface="Batang" pitchFamily="18" charset="-127"/>
                <a:cs typeface="Mongolian Baiti" pitchFamily="66" charset="0"/>
              </a:rPr>
              <a:t>female, </a:t>
            </a:r>
            <a:r>
              <a:rPr lang="en-US" sz="1350" dirty="0">
                <a:ea typeface="Batang" pitchFamily="18" charset="-127"/>
                <a:cs typeface="Mongolian Baiti" pitchFamily="66" charset="0"/>
              </a:rPr>
              <a:t>59% racial minority, 42% free/reduced lunch) </a:t>
            </a:r>
          </a:p>
          <a:p>
            <a:pPr marL="0" indent="0" algn="ctr">
              <a:buNone/>
            </a:pPr>
            <a:r>
              <a:rPr lang="en-US" sz="1800" dirty="0">
                <a:ea typeface="Batang" pitchFamily="18" charset="-127"/>
                <a:cs typeface="Mongolian Baiti" pitchFamily="66" charset="0"/>
              </a:rPr>
              <a:t>p</a:t>
            </a:r>
            <a:r>
              <a:rPr lang="en-US" sz="1800" dirty="0">
                <a:ea typeface="Batang" pitchFamily="18" charset="-127"/>
                <a:cs typeface="Mongolian Baiti" pitchFamily="66" charset="0"/>
              </a:rPr>
              <a:t>articipated in a 6-week diary study</a:t>
            </a:r>
          </a:p>
          <a:p>
            <a:pPr marL="0" indent="0" algn="ctr">
              <a:buNone/>
            </a:pPr>
            <a:endParaRPr lang="en-US" sz="1350" dirty="0">
              <a:ea typeface="Batang" pitchFamily="18" charset="-127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1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4173259" y="2554890"/>
            <a:ext cx="54645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.15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" y="2705785"/>
            <a:ext cx="19967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Agentic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1789" y="2507776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 support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85900" y="5117470"/>
            <a:ext cx="617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rgbClr val="4D4D4D"/>
                </a:solidFill>
                <a:latin typeface="+mj-lt"/>
              </a:rPr>
              <a:t>Note.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Three-level (day, student, class) multilevel random intercept only models used to test hypotheses.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Standardized coefficients are presented.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All models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controlled for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class type, teacher experience, student age, student ethnicity, student free/reduced lunch eligibility, prior unit course grade, time,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outcome on the prior day. </a:t>
            </a:r>
            <a:endParaRPr lang="en-US" sz="900" b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0" y="1131094"/>
            <a:ext cx="7896273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100" dirty="0">
                <a:latin typeface="Franklin Gothic Medium Cond" pitchFamily="34" charset="0"/>
              </a:rPr>
              <a:t>Effects (standardized coefficients) </a:t>
            </a:r>
            <a:r>
              <a:rPr lang="en-US" sz="2100" dirty="0">
                <a:latin typeface="Franklin Gothic Medium Cond" pitchFamily="34" charset="0"/>
              </a:rPr>
              <a:t>of </a:t>
            </a:r>
            <a:r>
              <a:rPr lang="en-US" sz="2100" dirty="0">
                <a:latin typeface="Franklin Gothic Medium Cond" pitchFamily="34" charset="0"/>
              </a:rPr>
              <a:t>Agentic Engagement on Changes in Daily Autonomy Support, Autonomy Need Satisfaction, and Other Engagement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1" y="2198952"/>
            <a:ext cx="202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Predictors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1789" y="2155952"/>
            <a:ext cx="191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Outcomes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1277" y="2850614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5500" y="3252331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5500" y="3629875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5500" y="4028044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" y="3174780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51" y="3613703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651" y="4053646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cxnSp>
        <p:nvCxnSpPr>
          <p:cNvPr id="5" name="Straight Arrow Connector 4"/>
          <p:cNvCxnSpPr>
            <a:endCxn id="54" idx="1"/>
          </p:cNvCxnSpPr>
          <p:nvPr/>
        </p:nvCxnSpPr>
        <p:spPr>
          <a:xfrm flipV="1">
            <a:off x="2376604" y="2657817"/>
            <a:ext cx="4415185" cy="16178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3"/>
          </p:cNvCxnSpPr>
          <p:nvPr/>
        </p:nvCxnSpPr>
        <p:spPr>
          <a:xfrm flipV="1">
            <a:off x="2658132" y="2720788"/>
            <a:ext cx="4097367" cy="604033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3" idx="3"/>
          </p:cNvCxnSpPr>
          <p:nvPr/>
        </p:nvCxnSpPr>
        <p:spPr>
          <a:xfrm flipV="1">
            <a:off x="2658132" y="2770140"/>
            <a:ext cx="4097367" cy="99360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3"/>
          </p:cNvCxnSpPr>
          <p:nvPr/>
        </p:nvCxnSpPr>
        <p:spPr>
          <a:xfrm flipV="1">
            <a:off x="2658132" y="2819598"/>
            <a:ext cx="4169948" cy="1384089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3362192" y="2954994"/>
            <a:ext cx="54645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</a:t>
            </a:r>
            <a:r>
              <a:rPr lang="en-US" sz="1350" dirty="0">
                <a:solidFill>
                  <a:srgbClr val="4D4D4D"/>
                </a:solidFill>
                <a:latin typeface="+mj-lt"/>
              </a:rPr>
              <a:t>0</a:t>
            </a:r>
            <a:r>
              <a:rPr lang="en-US" sz="1350" dirty="0">
                <a:solidFill>
                  <a:srgbClr val="4D4D4D"/>
                </a:solidFill>
                <a:latin typeface="+mj-lt"/>
              </a:rPr>
              <a:t>5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3359409" y="3305047"/>
            <a:ext cx="54645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.09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37" name="Rectangle 45"/>
          <p:cNvSpPr>
            <a:spLocks noChangeArrowheads="1"/>
          </p:cNvSpPr>
          <p:nvPr/>
        </p:nvSpPr>
        <p:spPr bwMode="auto">
          <a:xfrm>
            <a:off x="3052490" y="3703974"/>
            <a:ext cx="54645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.08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200400" y="6431217"/>
            <a:ext cx="5943600" cy="2308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solidFill>
                  <a:srgbClr val="969696"/>
                </a:solidFill>
              </a:rPr>
              <a:t>Patall, </a:t>
            </a:r>
            <a:r>
              <a:rPr lang="en-US" sz="900" dirty="0" err="1">
                <a:solidFill>
                  <a:srgbClr val="969696"/>
                </a:solidFill>
              </a:rPr>
              <a:t>Pituch</a:t>
            </a:r>
            <a:r>
              <a:rPr lang="en-US" sz="900" dirty="0">
                <a:solidFill>
                  <a:srgbClr val="969696"/>
                </a:solidFill>
              </a:rPr>
              <a:t>, </a:t>
            </a:r>
            <a:r>
              <a:rPr lang="en-US" sz="900" dirty="0" err="1">
                <a:solidFill>
                  <a:srgbClr val="969696"/>
                </a:solidFill>
              </a:rPr>
              <a:t>Steingut</a:t>
            </a:r>
            <a:r>
              <a:rPr lang="en-US" sz="900" dirty="0">
                <a:solidFill>
                  <a:srgbClr val="969696"/>
                </a:solidFill>
              </a:rPr>
              <a:t>, Vasquez, </a:t>
            </a:r>
            <a:r>
              <a:rPr lang="en-US" sz="900" dirty="0">
                <a:solidFill>
                  <a:srgbClr val="969696"/>
                </a:solidFill>
              </a:rPr>
              <a:t>Yates, &amp; Kennedy (2019). </a:t>
            </a:r>
            <a:r>
              <a:rPr lang="en-US" sz="900" i="1" dirty="0">
                <a:solidFill>
                  <a:srgbClr val="969696"/>
                </a:solidFill>
              </a:rPr>
              <a:t>Journal of Applied Developmental Psychology </a:t>
            </a:r>
            <a:endParaRPr lang="en-US" sz="9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38594" y="6858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" sz="32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sp>
        <p:nvSpPr>
          <p:cNvPr id="5" name="Shape 66"/>
          <p:cNvSpPr txBox="1">
            <a:spLocks noGrp="1"/>
          </p:cNvSpPr>
          <p:nvPr>
            <p:ph type="body" idx="1"/>
          </p:nvPr>
        </p:nvSpPr>
        <p:spPr>
          <a:xfrm>
            <a:off x="311700" y="1258500"/>
            <a:ext cx="8520600" cy="506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en" sz="2000" dirty="0">
                <a:latin typeface="Century Gothic" panose="020B0502020202020204" pitchFamily="34" charset="0"/>
              </a:rPr>
              <a:t>Brief </a:t>
            </a:r>
            <a:r>
              <a:rPr lang="en" sz="2000" dirty="0" smtClean="0">
                <a:latin typeface="Century Gothic" panose="020B0502020202020204" pitchFamily="34" charset="0"/>
              </a:rPr>
              <a:t>overview </a:t>
            </a:r>
            <a:r>
              <a:rPr lang="en" sz="2000" dirty="0">
                <a:latin typeface="Century Gothic" panose="020B0502020202020204" pitchFamily="34" charset="0"/>
              </a:rPr>
              <a:t>of </a:t>
            </a:r>
            <a:r>
              <a:rPr lang="en" sz="2000" dirty="0" smtClean="0">
                <a:latin typeface="Century Gothic" panose="020B0502020202020204" pitchFamily="34" charset="0"/>
              </a:rPr>
              <a:t>goal striving and motivation regulation (45-60 </a:t>
            </a:r>
            <a:r>
              <a:rPr lang="en" sz="2000" dirty="0">
                <a:latin typeface="Century Gothic" panose="020B0502020202020204" pitchFamily="34" charset="0"/>
              </a:rPr>
              <a:t>minutes)</a:t>
            </a: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en" sz="2000" dirty="0">
                <a:latin typeface="Century Gothic" panose="020B0502020202020204" pitchFamily="34" charset="0"/>
              </a:rPr>
              <a:t>	5 minute break</a:t>
            </a: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endParaRPr lang="en" sz="2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en" sz="2000" dirty="0">
                <a:latin typeface="Century Gothic" panose="020B0502020202020204" pitchFamily="34" charset="0"/>
              </a:rPr>
              <a:t>Small Group Discussions (45-60 minutes)</a:t>
            </a:r>
          </a:p>
          <a:p>
            <a:pPr marL="457200" indent="-342900">
              <a:lnSpc>
                <a:spcPct val="150000"/>
              </a:lnSpc>
              <a:spcAft>
                <a:spcPts val="0"/>
              </a:spcAft>
            </a:pPr>
            <a:r>
              <a:rPr lang="en" sz="1600" dirty="0" smtClean="0">
                <a:latin typeface="Century Gothic" panose="020B0502020202020204" pitchFamily="34" charset="0"/>
              </a:rPr>
              <a:t>Goal </a:t>
            </a:r>
            <a:r>
              <a:rPr lang="en" sz="1600" dirty="0" smtClean="0">
                <a:latin typeface="Century Gothic" panose="020B0502020202020204" pitchFamily="34" charset="0"/>
              </a:rPr>
              <a:t>setting theory: </a:t>
            </a:r>
            <a:r>
              <a:rPr lang="en" sz="1600" dirty="0" smtClean="0">
                <a:latin typeface="Century Gothic" panose="020B0502020202020204" pitchFamily="34" charset="0"/>
              </a:rPr>
              <a:t>Raleen</a:t>
            </a:r>
            <a:endParaRPr lang="en" sz="1600" dirty="0">
              <a:latin typeface="Century Gothic" panose="020B0502020202020204" pitchFamily="34" charset="0"/>
            </a:endParaRPr>
          </a:p>
          <a:p>
            <a:pPr marL="457200" indent="-342900">
              <a:lnSpc>
                <a:spcPct val="150000"/>
              </a:lnSpc>
              <a:spcAft>
                <a:spcPts val="0"/>
              </a:spcAft>
            </a:pPr>
            <a:r>
              <a:rPr lang="en" sz="1600" dirty="0" smtClean="0">
                <a:latin typeface="Century Gothic" panose="020B0502020202020204" pitchFamily="34" charset="0"/>
              </a:rPr>
              <a:t>Implementation intentions: </a:t>
            </a:r>
            <a:r>
              <a:rPr lang="en" sz="1600" dirty="0" smtClean="0">
                <a:latin typeface="Century Gothic" panose="020B0502020202020204" pitchFamily="34" charset="0"/>
              </a:rPr>
              <a:t>Ella</a:t>
            </a:r>
            <a:endParaRPr lang="en" sz="1600" dirty="0" smtClean="0">
              <a:latin typeface="Century Gothic" panose="020B0502020202020204" pitchFamily="34" charset="0"/>
            </a:endParaRPr>
          </a:p>
          <a:p>
            <a:pPr marL="457200" indent="-342900">
              <a:lnSpc>
                <a:spcPct val="150000"/>
              </a:lnSpc>
              <a:spcAft>
                <a:spcPts val="0"/>
              </a:spcAft>
            </a:pPr>
            <a:r>
              <a:rPr lang="en" sz="1600" dirty="0" smtClean="0">
                <a:latin typeface="Century Gothic" panose="020B0502020202020204" pitchFamily="34" charset="0"/>
              </a:rPr>
              <a:t>Motivation s</a:t>
            </a:r>
            <a:r>
              <a:rPr lang="en" sz="1600" dirty="0" smtClean="0">
                <a:latin typeface="Century Gothic" panose="020B0502020202020204" pitchFamily="34" charset="0"/>
              </a:rPr>
              <a:t>elf-regulation</a:t>
            </a:r>
            <a:r>
              <a:rPr lang="en" sz="1600" dirty="0" smtClean="0">
                <a:latin typeface="Century Gothic" panose="020B0502020202020204" pitchFamily="34" charset="0"/>
              </a:rPr>
              <a:t>: </a:t>
            </a:r>
            <a:r>
              <a:rPr lang="en" sz="1600" dirty="0" smtClean="0">
                <a:latin typeface="Century Gothic" panose="020B0502020202020204" pitchFamily="34" charset="0"/>
              </a:rPr>
              <a:t>Kenneth and Lisa Jo</a:t>
            </a:r>
          </a:p>
          <a:p>
            <a:pPr marL="457200" indent="-342900">
              <a:lnSpc>
                <a:spcPct val="150000"/>
              </a:lnSpc>
              <a:spcAft>
                <a:spcPts val="0"/>
              </a:spcAft>
            </a:pPr>
            <a:r>
              <a:rPr lang="en" sz="1600" dirty="0" smtClean="0">
                <a:latin typeface="Century Gothic" panose="020B0502020202020204" pitchFamily="34" charset="0"/>
              </a:rPr>
              <a:t>Agentic engagement: Tam and Valencia</a:t>
            </a:r>
            <a:endParaRPr lang="en" sz="1600" dirty="0">
              <a:latin typeface="Century Gothic" panose="020B0502020202020204" pitchFamily="34" charset="0"/>
            </a:endParaRPr>
          </a:p>
          <a:p>
            <a:pPr marL="457200" indent="-342900">
              <a:lnSpc>
                <a:spcPct val="150000"/>
              </a:lnSpc>
              <a:spcAft>
                <a:spcPts val="0"/>
              </a:spcAft>
            </a:pPr>
            <a:endParaRPr lang="en" sz="1600" dirty="0">
              <a:latin typeface="Century Gothic" panose="020B0502020202020204" pitchFamily="34" charset="0"/>
            </a:endParaRPr>
          </a:p>
          <a:p>
            <a:pPr marL="114300">
              <a:lnSpc>
                <a:spcPct val="150000"/>
              </a:lnSpc>
              <a:spcAft>
                <a:spcPts val="0"/>
              </a:spcAft>
              <a:buNone/>
            </a:pPr>
            <a:r>
              <a:rPr lang="en" sz="1600" dirty="0">
                <a:latin typeface="Century Gothic" panose="020B0502020202020204" pitchFamily="34" charset="0"/>
              </a:rPr>
              <a:t>	</a:t>
            </a:r>
            <a:r>
              <a:rPr lang="en" sz="2000" dirty="0">
                <a:latin typeface="Century Gothic" panose="020B0502020202020204" pitchFamily="34" charset="0"/>
              </a:rPr>
              <a:t>5 minute break (complete group evals)</a:t>
            </a: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en" sz="2000" dirty="0">
                <a:latin typeface="Century Gothic" panose="020B0502020202020204" pitchFamily="34" charset="0"/>
              </a:rPr>
              <a:t>Whole group discussion (30-45 minutes)</a:t>
            </a:r>
          </a:p>
        </p:txBody>
      </p:sp>
    </p:spTree>
    <p:extLst>
      <p:ext uri="{BB962C8B-B14F-4D97-AF65-F5344CB8AC3E}">
        <p14:creationId xmlns:p14="http://schemas.microsoft.com/office/powerpoint/2010/main" val="17236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4222376" y="2690031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.14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" y="2705785"/>
            <a:ext cx="19967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Agentic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1789" y="2507776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 support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88920" y="5095435"/>
            <a:ext cx="617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rgbClr val="4D4D4D"/>
                </a:solidFill>
                <a:latin typeface="+mj-lt"/>
              </a:rPr>
              <a:t>Note.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Three-level (day, student, class) multilevel random intercept only models used to test hypotheses.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Standardized coefficients are presented.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All models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controlled for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class type, teacher experience, student age, student ethnicity, student free/reduced lunch eligibility, prior unit course grade, time,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outcome on the prior day. </a:t>
            </a:r>
            <a:endParaRPr lang="en-US" sz="900" b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" y="2198952"/>
            <a:ext cx="202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Predictors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1789" y="2155952"/>
            <a:ext cx="191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Outcomes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1277" y="2850614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5500" y="3252331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5500" y="3629875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5500" y="4028044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" y="3174780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51" y="3613703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651" y="4053646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cxnSp>
        <p:nvCxnSpPr>
          <p:cNvPr id="5" name="Straight Arrow Connector 4"/>
          <p:cNvCxnSpPr>
            <a:endCxn id="16" idx="1"/>
          </p:cNvCxnSpPr>
          <p:nvPr/>
        </p:nvCxnSpPr>
        <p:spPr>
          <a:xfrm>
            <a:off x="2455222" y="2897780"/>
            <a:ext cx="4336055" cy="102875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</p:cNvCxnSpPr>
          <p:nvPr/>
        </p:nvCxnSpPr>
        <p:spPr>
          <a:xfrm flipV="1">
            <a:off x="2658132" y="3070760"/>
            <a:ext cx="4133145" cy="25406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3"/>
          </p:cNvCxnSpPr>
          <p:nvPr/>
        </p:nvCxnSpPr>
        <p:spPr>
          <a:xfrm flipV="1">
            <a:off x="2658132" y="3143369"/>
            <a:ext cx="4133145" cy="620375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3"/>
          </p:cNvCxnSpPr>
          <p:nvPr/>
        </p:nvCxnSpPr>
        <p:spPr>
          <a:xfrm flipV="1">
            <a:off x="2658132" y="3181110"/>
            <a:ext cx="4133145" cy="1022577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3556745" y="3044583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-.02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>
            <a:off x="3267739" y="3412522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.30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3157650" y="3752203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.06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8650" y="1131094"/>
            <a:ext cx="7896273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100" dirty="0">
                <a:latin typeface="Franklin Gothic Medium Cond" pitchFamily="34" charset="0"/>
              </a:rPr>
              <a:t>Effects (standardized coefficients) </a:t>
            </a:r>
            <a:r>
              <a:rPr lang="en-US" sz="2100" dirty="0">
                <a:latin typeface="Franklin Gothic Medium Cond" pitchFamily="34" charset="0"/>
              </a:rPr>
              <a:t>of </a:t>
            </a:r>
            <a:r>
              <a:rPr lang="en-US" sz="2100" dirty="0">
                <a:latin typeface="Franklin Gothic Medium Cond" pitchFamily="34" charset="0"/>
              </a:rPr>
              <a:t>Agentic Engagement on Changes in Daily Autonomy Support, Autonomy Need Satisfaction, and Other Engagement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200400" y="6431217"/>
            <a:ext cx="5943600" cy="2308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solidFill>
                  <a:srgbClr val="969696"/>
                </a:solidFill>
              </a:rPr>
              <a:t>Patall, </a:t>
            </a:r>
            <a:r>
              <a:rPr lang="en-US" sz="900" dirty="0" err="1">
                <a:solidFill>
                  <a:srgbClr val="969696"/>
                </a:solidFill>
              </a:rPr>
              <a:t>Pituch</a:t>
            </a:r>
            <a:r>
              <a:rPr lang="en-US" sz="900" dirty="0">
                <a:solidFill>
                  <a:srgbClr val="969696"/>
                </a:solidFill>
              </a:rPr>
              <a:t>, </a:t>
            </a:r>
            <a:r>
              <a:rPr lang="en-US" sz="900" dirty="0" err="1">
                <a:solidFill>
                  <a:srgbClr val="969696"/>
                </a:solidFill>
              </a:rPr>
              <a:t>Steingut</a:t>
            </a:r>
            <a:r>
              <a:rPr lang="en-US" sz="900" dirty="0">
                <a:solidFill>
                  <a:srgbClr val="969696"/>
                </a:solidFill>
              </a:rPr>
              <a:t>, Vasquez, </a:t>
            </a:r>
            <a:r>
              <a:rPr lang="en-US" sz="900" dirty="0">
                <a:solidFill>
                  <a:srgbClr val="969696"/>
                </a:solidFill>
              </a:rPr>
              <a:t>Yates, &amp; Kennedy (2019). </a:t>
            </a:r>
            <a:r>
              <a:rPr lang="en-US" sz="900" i="1" dirty="0">
                <a:solidFill>
                  <a:srgbClr val="969696"/>
                </a:solidFill>
              </a:rPr>
              <a:t>Journal of Applied Developmental Psychology </a:t>
            </a:r>
            <a:endParaRPr lang="en-US" sz="9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5985476" y="3044583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.27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" y="2705785"/>
            <a:ext cx="19967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Agentic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1789" y="2507776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 support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90687" y="5154119"/>
            <a:ext cx="617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rgbClr val="4D4D4D"/>
                </a:solidFill>
                <a:latin typeface="+mj-lt"/>
              </a:rPr>
              <a:t>Note.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Three-level (day, student, class) multilevel random intercept only models used to test hypotheses.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Standardized coefficients are presented.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All models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controlled for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class type, teacher experience, student age, student ethnicity, student free/reduced lunch eligibility, prior unit course grade, time,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outcome on the prior day. </a:t>
            </a:r>
            <a:endParaRPr lang="en-US" sz="900" b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" y="2198952"/>
            <a:ext cx="202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Predictors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1789" y="2155952"/>
            <a:ext cx="191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Outcomes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1277" y="2850614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5500" y="3252331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5500" y="3629875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5500" y="4028044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" y="3174780"/>
            <a:ext cx="25273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Prior 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51" y="3613703"/>
            <a:ext cx="25273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Prior 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651" y="4053646"/>
            <a:ext cx="229854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Prior 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cxnSp>
        <p:nvCxnSpPr>
          <p:cNvPr id="5" name="Straight Arrow Connector 4"/>
          <p:cNvCxnSpPr>
            <a:endCxn id="18" idx="1"/>
          </p:cNvCxnSpPr>
          <p:nvPr/>
        </p:nvCxnSpPr>
        <p:spPr>
          <a:xfrm>
            <a:off x="2262304" y="2844285"/>
            <a:ext cx="4493195" cy="546547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0" idx="1"/>
          </p:cNvCxnSpPr>
          <p:nvPr/>
        </p:nvCxnSpPr>
        <p:spPr>
          <a:xfrm>
            <a:off x="2262303" y="2844285"/>
            <a:ext cx="4493197" cy="92409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1" idx="1"/>
          </p:cNvCxnSpPr>
          <p:nvPr/>
        </p:nvCxnSpPr>
        <p:spPr>
          <a:xfrm>
            <a:off x="2262303" y="2862278"/>
            <a:ext cx="4493197" cy="1304266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2" idx="3"/>
          </p:cNvCxnSpPr>
          <p:nvPr/>
        </p:nvCxnSpPr>
        <p:spPr>
          <a:xfrm>
            <a:off x="2927196" y="3313279"/>
            <a:ext cx="3828304" cy="18871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927196" y="3768376"/>
            <a:ext cx="3864081" cy="97949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927196" y="4224990"/>
            <a:ext cx="3828304" cy="30780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4680444" y="3203357"/>
            <a:ext cx="55059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.33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222388" y="3481134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.24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4917356" y="3639909"/>
            <a:ext cx="55059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.19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6258166" y="3858467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.19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4953133" y="4017241"/>
            <a:ext cx="55059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.28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28650" y="1131094"/>
            <a:ext cx="7896273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100" dirty="0">
                <a:latin typeface="Franklin Gothic Medium Cond" pitchFamily="34" charset="0"/>
              </a:rPr>
              <a:t>Effects (standardized coefficients) </a:t>
            </a:r>
            <a:r>
              <a:rPr lang="en-US" sz="2100" dirty="0">
                <a:latin typeface="Franklin Gothic Medium Cond" pitchFamily="34" charset="0"/>
              </a:rPr>
              <a:t>of </a:t>
            </a:r>
            <a:r>
              <a:rPr lang="en-US" sz="2100" dirty="0">
                <a:latin typeface="Franklin Gothic Medium Cond" pitchFamily="34" charset="0"/>
              </a:rPr>
              <a:t>Agentic Engagement on Changes in Daily Autonomy Support, Autonomy Need Satisfaction, and Other Engagement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200400" y="6431217"/>
            <a:ext cx="5943600" cy="2308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solidFill>
                  <a:srgbClr val="969696"/>
                </a:solidFill>
              </a:rPr>
              <a:t>Patall, </a:t>
            </a:r>
            <a:r>
              <a:rPr lang="en-US" sz="900" dirty="0" err="1">
                <a:solidFill>
                  <a:srgbClr val="969696"/>
                </a:solidFill>
              </a:rPr>
              <a:t>Pituch</a:t>
            </a:r>
            <a:r>
              <a:rPr lang="en-US" sz="900" dirty="0">
                <a:solidFill>
                  <a:srgbClr val="969696"/>
                </a:solidFill>
              </a:rPr>
              <a:t>, </a:t>
            </a:r>
            <a:r>
              <a:rPr lang="en-US" sz="900" dirty="0" err="1">
                <a:solidFill>
                  <a:srgbClr val="969696"/>
                </a:solidFill>
              </a:rPr>
              <a:t>Steingut</a:t>
            </a:r>
            <a:r>
              <a:rPr lang="en-US" sz="900" dirty="0">
                <a:solidFill>
                  <a:srgbClr val="969696"/>
                </a:solidFill>
              </a:rPr>
              <a:t>, Vasquez, </a:t>
            </a:r>
            <a:r>
              <a:rPr lang="en-US" sz="900" dirty="0">
                <a:solidFill>
                  <a:srgbClr val="969696"/>
                </a:solidFill>
              </a:rPr>
              <a:t>Yates, &amp; Kennedy (2019). </a:t>
            </a:r>
            <a:r>
              <a:rPr lang="en-US" sz="900" i="1" dirty="0">
                <a:solidFill>
                  <a:srgbClr val="969696"/>
                </a:solidFill>
              </a:rPr>
              <a:t>Journal of Applied Developmental Psychology </a:t>
            </a:r>
            <a:endParaRPr lang="en-US" sz="9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0" grpId="0"/>
      <p:bldP spid="41" grpId="0"/>
      <p:bldP spid="42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5985476" y="3044583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.27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0" y="2705785"/>
            <a:ext cx="199672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Agentic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91789" y="2507776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 support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02546" y="5274102"/>
            <a:ext cx="617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rgbClr val="4D4D4D"/>
                </a:solidFill>
                <a:latin typeface="+mj-lt"/>
              </a:rPr>
              <a:t>Note.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Three-level (day, student, class) multilevel random intercept only models used to test hypotheses.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Standardized coefficients are presented.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All models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controlled for </a:t>
            </a:r>
            <a:r>
              <a:rPr lang="en-US" sz="900" dirty="0">
                <a:solidFill>
                  <a:srgbClr val="4D4D4D"/>
                </a:solidFill>
                <a:latin typeface="+mj-lt"/>
              </a:rPr>
              <a:t>class type, teacher experience, student age, student ethnicity, student free/reduced lunch eligibility, prior unit course grade, time, </a:t>
            </a:r>
            <a:r>
              <a:rPr lang="en-US" sz="900" b="1" dirty="0">
                <a:solidFill>
                  <a:srgbClr val="4D4D4D"/>
                </a:solidFill>
                <a:latin typeface="+mj-lt"/>
              </a:rPr>
              <a:t>outcome on the prior day. </a:t>
            </a:r>
            <a:endParaRPr lang="en-US" sz="900" b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" y="2198952"/>
            <a:ext cx="2029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Predictors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1789" y="2155952"/>
            <a:ext cx="191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4D4D4D"/>
                </a:solidFill>
                <a:latin typeface="+mj-lt"/>
              </a:rPr>
              <a:t>Daily Outcomes</a:t>
            </a:r>
            <a:endParaRPr lang="en-US" i="1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91277" y="2850614"/>
            <a:ext cx="17336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Autonomy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55500" y="3252331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55500" y="3629875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55500" y="4028044"/>
            <a:ext cx="20294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8651" y="3174780"/>
            <a:ext cx="27642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Prior behavioral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651" y="3613703"/>
            <a:ext cx="26479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Prior emotional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651" y="4053646"/>
            <a:ext cx="229854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Prior cognitive engagement</a:t>
            </a:r>
            <a:endParaRPr lang="en-US" sz="1350" dirty="0">
              <a:solidFill>
                <a:srgbClr val="4D4D4D"/>
              </a:solidFill>
              <a:latin typeface="+mj-lt"/>
            </a:endParaRPr>
          </a:p>
        </p:txBody>
      </p:sp>
      <p:cxnSp>
        <p:nvCxnSpPr>
          <p:cNvPr id="5" name="Straight Arrow Connector 4"/>
          <p:cNvCxnSpPr>
            <a:endCxn id="18" idx="1"/>
          </p:cNvCxnSpPr>
          <p:nvPr/>
        </p:nvCxnSpPr>
        <p:spPr>
          <a:xfrm>
            <a:off x="2262304" y="2844285"/>
            <a:ext cx="4493195" cy="546547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0" idx="1"/>
          </p:cNvCxnSpPr>
          <p:nvPr/>
        </p:nvCxnSpPr>
        <p:spPr>
          <a:xfrm>
            <a:off x="2262303" y="2844285"/>
            <a:ext cx="4493197" cy="92409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1" idx="1"/>
          </p:cNvCxnSpPr>
          <p:nvPr/>
        </p:nvCxnSpPr>
        <p:spPr>
          <a:xfrm>
            <a:off x="2262303" y="2862278"/>
            <a:ext cx="4493197" cy="1304266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2" idx="3"/>
          </p:cNvCxnSpPr>
          <p:nvPr/>
        </p:nvCxnSpPr>
        <p:spPr>
          <a:xfrm>
            <a:off x="2927196" y="3313279"/>
            <a:ext cx="3828304" cy="18871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927196" y="3768376"/>
            <a:ext cx="3864081" cy="97949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3"/>
          </p:cNvCxnSpPr>
          <p:nvPr/>
        </p:nvCxnSpPr>
        <p:spPr>
          <a:xfrm>
            <a:off x="2927196" y="4203687"/>
            <a:ext cx="3828304" cy="52083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4680444" y="3203357"/>
            <a:ext cx="55059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.33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6222388" y="3481134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.24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2" name="Rectangle 45"/>
          <p:cNvSpPr>
            <a:spLocks noChangeArrowheads="1"/>
          </p:cNvSpPr>
          <p:nvPr/>
        </p:nvSpPr>
        <p:spPr bwMode="auto">
          <a:xfrm>
            <a:off x="4917356" y="3639909"/>
            <a:ext cx="55059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.19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6258166" y="3858467"/>
            <a:ext cx="4973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.19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4953133" y="4017241"/>
            <a:ext cx="55059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350" dirty="0">
                <a:solidFill>
                  <a:srgbClr val="4D4D4D"/>
                </a:solidFill>
                <a:latin typeface="+mj-lt"/>
              </a:rPr>
              <a:t>.28</a:t>
            </a:r>
            <a:r>
              <a:rPr lang="en-US" sz="1350" baseline="30000" dirty="0">
                <a:solidFill>
                  <a:srgbClr val="4D4D4D"/>
                </a:solidFill>
                <a:latin typeface="+mj-lt"/>
              </a:rPr>
              <a:t>***</a:t>
            </a:r>
            <a:endParaRPr lang="en-US" sz="1350" baseline="30000" dirty="0">
              <a:solidFill>
                <a:srgbClr val="4D4D4D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6653" y="4547662"/>
            <a:ext cx="8241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C0000"/>
                </a:solidFill>
              </a:rPr>
              <a:t>Reverse models with behavioral, emotional or cognitive engagement predicting changes in agentic engagement are significant, but weaker (</a:t>
            </a:r>
            <a:r>
              <a:rPr lang="en-US" i="1" dirty="0">
                <a:solidFill>
                  <a:srgbClr val="CC0000"/>
                </a:solidFill>
                <a:latin typeface="Symbol" panose="05050102010706020507" pitchFamily="18" charset="2"/>
              </a:rPr>
              <a:t>b</a:t>
            </a:r>
            <a:r>
              <a:rPr lang="en-US" i="1" dirty="0">
                <a:solidFill>
                  <a:srgbClr val="CC0000"/>
                </a:solidFill>
              </a:rPr>
              <a:t> = .09 to .14)</a:t>
            </a:r>
            <a:endParaRPr lang="en-US" i="1" dirty="0">
              <a:solidFill>
                <a:srgbClr val="CC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8650" y="1131094"/>
            <a:ext cx="7896273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100" dirty="0">
                <a:latin typeface="Franklin Gothic Medium Cond" pitchFamily="34" charset="0"/>
              </a:rPr>
              <a:t>Effects (standardized coefficients) </a:t>
            </a:r>
            <a:r>
              <a:rPr lang="en-US" sz="2100" dirty="0">
                <a:latin typeface="Franklin Gothic Medium Cond" pitchFamily="34" charset="0"/>
              </a:rPr>
              <a:t>of </a:t>
            </a:r>
            <a:r>
              <a:rPr lang="en-US" sz="2100" dirty="0">
                <a:latin typeface="Franklin Gothic Medium Cond" pitchFamily="34" charset="0"/>
              </a:rPr>
              <a:t>Agentic Engagement on Changes in Daily Autonomy Support, Autonomy Need Satisfaction, and Other Engagement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200400" y="6431217"/>
            <a:ext cx="5943600" cy="2308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>
                <a:solidFill>
                  <a:srgbClr val="969696"/>
                </a:solidFill>
              </a:rPr>
              <a:t>Patall, </a:t>
            </a:r>
            <a:r>
              <a:rPr lang="en-US" sz="900" dirty="0" err="1">
                <a:solidFill>
                  <a:srgbClr val="969696"/>
                </a:solidFill>
              </a:rPr>
              <a:t>Pituch</a:t>
            </a:r>
            <a:r>
              <a:rPr lang="en-US" sz="900" dirty="0">
                <a:solidFill>
                  <a:srgbClr val="969696"/>
                </a:solidFill>
              </a:rPr>
              <a:t>, </a:t>
            </a:r>
            <a:r>
              <a:rPr lang="en-US" sz="900" dirty="0" err="1">
                <a:solidFill>
                  <a:srgbClr val="969696"/>
                </a:solidFill>
              </a:rPr>
              <a:t>Steingut</a:t>
            </a:r>
            <a:r>
              <a:rPr lang="en-US" sz="900" dirty="0">
                <a:solidFill>
                  <a:srgbClr val="969696"/>
                </a:solidFill>
              </a:rPr>
              <a:t>, Vasquez, </a:t>
            </a:r>
            <a:r>
              <a:rPr lang="en-US" sz="900" dirty="0">
                <a:solidFill>
                  <a:srgbClr val="969696"/>
                </a:solidFill>
              </a:rPr>
              <a:t>Yates, &amp; Kennedy (2019). </a:t>
            </a:r>
            <a:r>
              <a:rPr lang="en-US" sz="900" i="1" dirty="0">
                <a:solidFill>
                  <a:srgbClr val="969696"/>
                </a:solidFill>
              </a:rPr>
              <a:t>Journal of Applied Developmental Psychology </a:t>
            </a:r>
            <a:endParaRPr lang="en-US" sz="900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81000"/>
            <a:ext cx="6324600" cy="617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9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2091" y="1444002"/>
            <a:ext cx="1613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Agentic engagement Intervention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vs.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Study skills intervention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2359" y="1442125"/>
            <a:ext cx="1478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Agentic Engagement </a:t>
            </a:r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indset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6859" y="3320149"/>
            <a:ext cx="1672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Agentic Engagement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927" y="2204312"/>
            <a:ext cx="272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Behavioral engagement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927" y="2900730"/>
            <a:ext cx="286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Emotional engagement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6927" y="3597148"/>
            <a:ext cx="286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Cognitive engagement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76927" y="4270204"/>
            <a:ext cx="272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Autonomy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6449" y="4931995"/>
            <a:ext cx="227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Personal interest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3157" y="1685975"/>
            <a:ext cx="2967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  <a:ea typeface="Tahoma" panose="020B0604030504040204" pitchFamily="34" charset="0"/>
                <a:cs typeface="Times New Roman" panose="02020603050405020304" pitchFamily="18" charset="0"/>
              </a:rPr>
              <a:t>Perceived autonomy support</a:t>
            </a:r>
            <a:endParaRPr lang="en-US" dirty="0">
              <a:solidFill>
                <a:schemeClr val="bg1"/>
              </a:solidFill>
              <a:latin typeface="Akzidenz-Grotesk Pro Regular" panose="02000503030000020003" pitchFamily="2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0973" y="1630337"/>
            <a:ext cx="5541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.24</a:t>
            </a:r>
            <a:r>
              <a:rPr lang="en-US" sz="150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</a:t>
            </a:r>
            <a:endParaRPr lang="en-US" sz="150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997734" y="2609205"/>
            <a:ext cx="6061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.34</a:t>
            </a:r>
            <a:r>
              <a:rPr lang="en-US" sz="150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50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4311" y="1612934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.22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50" name="Straight Arrow Connector 49"/>
          <p:cNvCxnSpPr>
            <a:endCxn id="5" idx="1"/>
          </p:cNvCxnSpPr>
          <p:nvPr/>
        </p:nvCxnSpPr>
        <p:spPr>
          <a:xfrm>
            <a:off x="1770625" y="1892249"/>
            <a:ext cx="941735" cy="1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2" idx="1"/>
          </p:cNvCxnSpPr>
          <p:nvPr/>
        </p:nvCxnSpPr>
        <p:spPr>
          <a:xfrm flipV="1">
            <a:off x="4071076" y="1859100"/>
            <a:ext cx="2012081" cy="574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065461" y="1921559"/>
            <a:ext cx="1983143" cy="446639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051864" y="1965150"/>
            <a:ext cx="1924811" cy="1108705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4017312" y="2046307"/>
            <a:ext cx="2027620" cy="1694540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78040" y="2135335"/>
            <a:ext cx="2066891" cy="2307993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905808" y="2202055"/>
            <a:ext cx="2109197" cy="288015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" idx="2"/>
            <a:endCxn id="6" idx="0"/>
          </p:cNvCxnSpPr>
          <p:nvPr/>
        </p:nvCxnSpPr>
        <p:spPr>
          <a:xfrm flipH="1">
            <a:off x="3396936" y="2342372"/>
            <a:ext cx="12276" cy="977777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789366" y="1998920"/>
            <a:ext cx="2327798" cy="142904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802422" y="2481955"/>
            <a:ext cx="2242510" cy="1030604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3815477" y="3170380"/>
            <a:ext cx="2259933" cy="428741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046127" y="3759900"/>
            <a:ext cx="2016763" cy="108871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048103" y="3832376"/>
            <a:ext cx="1998665" cy="671082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010111" y="3873745"/>
            <a:ext cx="1963144" cy="1328222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9996013">
            <a:off x="5544569" y="1929123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.48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 rot="997884">
            <a:off x="4939488" y="1929375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.16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 rot="1986944">
            <a:off x="5549925" y="2713465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.31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 rot="2452629">
            <a:off x="5638994" y="3334425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.32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 rot="3024963">
            <a:off x="5641942" y="4005359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.30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 rot="3390774">
            <a:off x="5617722" y="4608829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.24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20124754">
            <a:off x="5430141" y="2401846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.47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460667" y="3013097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.45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88350" y="3626958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.25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 rot="1065682">
            <a:off x="4708442" y="3885804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.25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 rot="1953385">
            <a:off x="5258288" y="4944105"/>
            <a:ext cx="55496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.24</a:t>
            </a:r>
            <a:r>
              <a:rPr lang="en-US" sz="1350" baseline="30000" dirty="0">
                <a:solidFill>
                  <a:schemeClr val="bg1"/>
                </a:solidFill>
                <a:latin typeface="Akzidenz-Grotesk Pro Regular" panose="02000503030000020003" pitchFamily="2" charset="0"/>
                <a:cs typeface="Times New Roman" panose="02020603050405020304" pitchFamily="18" charset="0"/>
              </a:rPr>
              <a:t>**</a:t>
            </a:r>
            <a:endParaRPr lang="en-US" sz="1350" baseline="30000" dirty="0">
              <a:solidFill>
                <a:schemeClr val="bg1"/>
              </a:solidFill>
              <a:latin typeface="Akzidenz-Grotesk Pro Regular" panose="0200050303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22091" y="447231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kzidenz-Grotesk Pro Regular" panose="02000503030000020003" pitchFamily="2" charset="0"/>
              </a:rPr>
              <a:t>S</a:t>
            </a:r>
            <a:r>
              <a:rPr lang="en-US" b="1" dirty="0">
                <a:solidFill>
                  <a:schemeClr val="bg1"/>
                </a:solidFill>
                <a:latin typeface="Akzidenz-Grotesk Pro Regular" panose="02000503030000020003" pitchFamily="2" charset="0"/>
              </a:rPr>
              <a:t>ample</a:t>
            </a:r>
            <a:r>
              <a:rPr lang="en-US" b="1" dirty="0">
                <a:solidFill>
                  <a:schemeClr val="bg1"/>
                </a:solidFill>
                <a:latin typeface="Akzidenz-Grotesk Pro Regular" panose="02000503030000020003" pitchFamily="2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</a:rPr>
              <a:t>163 psychology college students (78% female; 45% White, 35% Asian, 12% </a:t>
            </a:r>
            <a:r>
              <a:rPr lang="en-US" dirty="0" err="1">
                <a:solidFill>
                  <a:schemeClr val="bg1"/>
                </a:solidFill>
                <a:latin typeface="Akzidenz-Grotesk Pro Regular" panose="02000503030000020003" pitchFamily="2" charset="0"/>
              </a:rPr>
              <a:t>Latinx</a:t>
            </a:r>
            <a:r>
              <a:rPr lang="en-US" dirty="0">
                <a:solidFill>
                  <a:schemeClr val="bg1"/>
                </a:solidFill>
                <a:latin typeface="Akzidenz-Grotesk Pro Regular" panose="02000503030000020003" pitchFamily="2" charset="0"/>
              </a:rPr>
              <a:t>, 6% Black)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8779" y="407671"/>
            <a:ext cx="7896273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entury Gothic" panose="020B0502020202020204" pitchFamily="34" charset="0"/>
              </a:rPr>
              <a:t>And when we teach students to be </a:t>
            </a:r>
            <a:r>
              <a:rPr lang="en-US" sz="2100" dirty="0" err="1" smtClean="0">
                <a:latin typeface="Century Gothic" panose="020B0502020202020204" pitchFamily="34" charset="0"/>
              </a:rPr>
              <a:t>agentically</a:t>
            </a:r>
            <a:r>
              <a:rPr lang="en-US" sz="2100" dirty="0" smtClean="0">
                <a:latin typeface="Century Gothic" panose="020B0502020202020204" pitchFamily="34" charset="0"/>
              </a:rPr>
              <a:t> engaged…</a:t>
            </a:r>
            <a:endParaRPr lang="en-US" sz="2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questions to think about…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536632"/>
            <a:ext cx="8520600" cy="5092767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are the implications of these various goal </a:t>
            </a:r>
            <a:r>
              <a:rPr lang="en-US" sz="2000" dirty="0" smtClean="0"/>
              <a:t>striving and motivation regulation theories </a:t>
            </a:r>
            <a:r>
              <a:rPr lang="en-US" sz="2000" dirty="0" smtClean="0"/>
              <a:t>and findings for applied settings? </a:t>
            </a:r>
          </a:p>
          <a:p>
            <a:r>
              <a:rPr lang="en-US" sz="2000" dirty="0" smtClean="0"/>
              <a:t>Do you see these theories being realized in the settings in which you work?</a:t>
            </a:r>
          </a:p>
          <a:p>
            <a:r>
              <a:rPr lang="en-US" sz="2000" dirty="0" smtClean="0"/>
              <a:t>Are they useful for </a:t>
            </a:r>
            <a:r>
              <a:rPr lang="en-US" sz="2000" dirty="0"/>
              <a:t>promoting desirable and equitable outcomes among diverse learnings and across varied </a:t>
            </a:r>
            <a:r>
              <a:rPr lang="en-US" sz="2000" dirty="0" smtClean="0"/>
              <a:t>contexts? </a:t>
            </a:r>
          </a:p>
          <a:p>
            <a:r>
              <a:rPr lang="en-US" sz="2000" dirty="0" smtClean="0"/>
              <a:t>What are the potential limitations of using the findings? </a:t>
            </a:r>
          </a:p>
          <a:p>
            <a:pPr marL="0" indent="0" algn="ctr">
              <a:buNone/>
            </a:pPr>
            <a:r>
              <a:rPr lang="en-US" sz="2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Proxima Nova" panose="020B0604020202020204" charset="0"/>
              </a:rPr>
              <a:t>Other insights to come from group discussions?</a:t>
            </a:r>
          </a:p>
          <a:p>
            <a:pPr algn="ctr">
              <a:buNone/>
            </a:pPr>
            <a:r>
              <a:rPr lang="en-US" sz="2000" b="1" i="1" dirty="0">
                <a:solidFill>
                  <a:srgbClr val="00B0F0"/>
                </a:solidFill>
                <a:latin typeface="Proxima Nova" panose="020B0604020202020204" charset="0"/>
              </a:rPr>
              <a:t>DISCUSSION GROUP CHALLENGE: Create a list of actions/deliverables you could use in your organizations based on this weeks readings.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32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entury Gothic" panose="020B0502020202020204" pitchFamily="34" charset="0"/>
              </a:rPr>
              <a:t>Assignment House-Keeping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536632"/>
            <a:ext cx="8520600" cy="509276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Final projects 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>
                <a:latin typeface="Century Gothic" panose="020B0502020202020204" pitchFamily="34" charset="0"/>
              </a:rPr>
              <a:t>	</a:t>
            </a:r>
            <a:r>
              <a:rPr lang="en-US" sz="2000" i="1" dirty="0" smtClean="0">
                <a:latin typeface="Century Gothic" panose="020B0502020202020204" pitchFamily="34" charset="0"/>
              </a:rPr>
              <a:t>Two-options: </a:t>
            </a:r>
            <a:r>
              <a:rPr lang="en-US" sz="2000" dirty="0" smtClean="0">
                <a:latin typeface="Century Gothic" panose="020B0502020202020204" pitchFamily="34" charset="0"/>
              </a:rPr>
              <a:t>program development </a:t>
            </a:r>
            <a:r>
              <a:rPr lang="en-US" sz="2000" i="1" dirty="0" smtClean="0">
                <a:latin typeface="Century Gothic" panose="020B0502020202020204" pitchFamily="34" charset="0"/>
              </a:rPr>
              <a:t>or</a:t>
            </a:r>
            <a:r>
              <a:rPr lang="en-US" sz="2000" dirty="0" smtClean="0">
                <a:latin typeface="Century Gothic" panose="020B0502020202020204" pitchFamily="34" charset="0"/>
              </a:rPr>
              <a:t> research proposal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	Group or individual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>
                <a:latin typeface="Century Gothic" panose="020B0502020202020204" pitchFamily="34" charset="0"/>
              </a:rPr>
              <a:t>	</a:t>
            </a:r>
            <a:r>
              <a:rPr lang="en-US" sz="2000" dirty="0" smtClean="0">
                <a:latin typeface="Century Gothic" panose="020B0502020202020204" pitchFamily="34" charset="0"/>
              </a:rPr>
              <a:t>Narrow your scope to a few theories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>
                <a:latin typeface="Century Gothic" panose="020B0502020202020204" pitchFamily="34" charset="0"/>
              </a:rPr>
              <a:t>	A</a:t>
            </a:r>
            <a:r>
              <a:rPr lang="en-US" sz="2000" dirty="0" smtClean="0">
                <a:latin typeface="Century Gothic" panose="020B0502020202020204" pitchFamily="34" charset="0"/>
              </a:rPr>
              <a:t>t least 10 empirical references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>
                <a:latin typeface="Century Gothic" panose="020B0502020202020204" pitchFamily="34" charset="0"/>
              </a:rPr>
              <a:t>	</a:t>
            </a:r>
            <a:r>
              <a:rPr lang="en-US" sz="2000" dirty="0" smtClean="0">
                <a:latin typeface="Century Gothic" panose="020B0502020202020204" pitchFamily="34" charset="0"/>
              </a:rPr>
              <a:t>6-8 pages, double spaced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i="1" dirty="0" smtClean="0">
                <a:latin typeface="Century Gothic" panose="020B0502020202020204" pitchFamily="34" charset="0"/>
              </a:rPr>
              <a:t>Feedback on </a:t>
            </a:r>
            <a:r>
              <a:rPr lang="en-US" sz="2000" i="1" dirty="0" err="1" smtClean="0">
                <a:latin typeface="Century Gothic" panose="020B0502020202020204" pitchFamily="34" charset="0"/>
              </a:rPr>
              <a:t>BlackBoard</a:t>
            </a:r>
            <a:r>
              <a:rPr lang="en-US" sz="2000" i="1" dirty="0" smtClean="0">
                <a:latin typeface="Century Gothic" panose="020B0502020202020204" pitchFamily="34" charset="0"/>
              </a:rPr>
              <a:t>:</a:t>
            </a:r>
            <a:endParaRPr lang="en-US" sz="2000" i="1" dirty="0" smtClean="0">
              <a:latin typeface="Century Gothic" panose="020B0502020202020204" pitchFamily="34" charset="0"/>
            </a:endParaRP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Five-ten sentences about the topic of your paper (and type of paper)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sz="2000" i="1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i="1" dirty="0" smtClean="0">
                <a:latin typeface="Century Gothic" panose="020B0502020202020204" pitchFamily="34" charset="0"/>
              </a:rPr>
              <a:t>Submit on Nov. 19 (on </a:t>
            </a:r>
            <a:r>
              <a:rPr lang="en-US" sz="2000" i="1" dirty="0" err="1">
                <a:latin typeface="Century Gothic" panose="020B0502020202020204" pitchFamily="34" charset="0"/>
              </a:rPr>
              <a:t>BlackBoard</a:t>
            </a:r>
            <a:r>
              <a:rPr lang="en-US" sz="2000" i="1" dirty="0">
                <a:latin typeface="Century Gothic" panose="020B0502020202020204" pitchFamily="34" charset="0"/>
              </a:rPr>
              <a:t>):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Century Gothic" panose="020B0502020202020204" pitchFamily="34" charset="0"/>
              </a:rPr>
              <a:t>Outline of your paper and list of references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dirty="0">
                <a:latin typeface="Century Gothic" panose="020B0502020202020204" pitchFamily="34" charset="0"/>
              </a:rPr>
              <a:t>	</a:t>
            </a:r>
            <a:endParaRPr lang="en-US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entury Gothic" panose="020B0502020202020204" pitchFamily="34" charset="0"/>
              </a:rPr>
              <a:t>Goals and Goal Setting</a:t>
            </a:r>
            <a:endParaRPr 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8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What are goals?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  <a:buNone/>
            </a:pPr>
            <a:endParaRPr lang="en-US" sz="36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week: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</a:t>
            </a:r>
            <a:r>
              <a:rPr lang="en-US" sz="28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orientations or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reasons</a:t>
            </a: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endParaRPr lang="en-US" sz="2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  <a:buNone/>
            </a:pPr>
            <a:r>
              <a:rPr lang="en-US" sz="2800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week: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targets or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standards: </a:t>
            </a:r>
            <a:r>
              <a:rPr lang="en-US" sz="2800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standard </a:t>
            </a:r>
            <a:r>
              <a:rPr lang="en-US" sz="28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one is striving to accomplish</a:t>
            </a:r>
            <a:endParaRPr lang="en-US" sz="28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0000"/>
              </a:lnSpc>
              <a:spcAft>
                <a:spcPts val="1000"/>
              </a:spcAft>
            </a:pPr>
            <a:endParaRPr lang="en-US" sz="28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0000"/>
              </a:lnSpc>
              <a:spcAft>
                <a:spcPts val="1000"/>
              </a:spcAft>
              <a:buNone/>
            </a:pPr>
            <a:endParaRPr lang="en-US" sz="2800" dirty="0" smtClean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Discrepancy </a:t>
            </a:r>
            <a:r>
              <a:rPr lang="en-US" sz="3600" dirty="0" smtClean="0">
                <a:latin typeface="Century Gothic" panose="020B0502020202020204" pitchFamily="34" charset="0"/>
              </a:rPr>
              <a:t>is </a:t>
            </a:r>
            <a:r>
              <a:rPr lang="en-US" sz="3600" dirty="0" smtClean="0">
                <a:latin typeface="Century Gothic" panose="020B0502020202020204" pitchFamily="34" charset="0"/>
              </a:rPr>
              <a:t>a motivator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600200"/>
            <a:ext cx="84513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Plans for discrepancy </a:t>
            </a:r>
            <a:r>
              <a:rPr lang="en-US" sz="2800" dirty="0" smtClean="0">
                <a:latin typeface="Century Gothic" panose="020B0502020202020204" pitchFamily="34" charset="0"/>
              </a:rPr>
              <a:t>reduction between reality and </a:t>
            </a:r>
            <a:r>
              <a:rPr lang="en-US" sz="2800" i="1" dirty="0" smtClean="0">
                <a:latin typeface="Century Gothic" panose="020B0502020202020204" pitchFamily="34" charset="0"/>
              </a:rPr>
              <a:t>ideals </a:t>
            </a:r>
            <a:r>
              <a:rPr lang="en-US" sz="2800" dirty="0" smtClean="0">
                <a:latin typeface="Century Gothic" panose="020B0502020202020204" pitchFamily="34" charset="0"/>
              </a:rPr>
              <a:t>(Miller) </a:t>
            </a:r>
          </a:p>
          <a:p>
            <a:pPr lvl="1"/>
            <a:r>
              <a:rPr lang="en-US" sz="2000" dirty="0">
                <a:latin typeface="Century Gothic" panose="020B0502020202020204" pitchFamily="34" charset="0"/>
                <a:sym typeface="Wingdings" pitchFamily="2" charset="2"/>
              </a:rPr>
              <a:t>Test – Operate – Test – Exit (TOTE</a:t>
            </a:r>
            <a:r>
              <a:rPr lang="en-US" sz="2000" dirty="0" smtClean="0">
                <a:latin typeface="Century Gothic" panose="020B0502020202020204" pitchFamily="34" charset="0"/>
                <a:sym typeface="Wingdings" pitchFamily="2" charset="2"/>
              </a:rPr>
              <a:t>)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endParaRPr lang="en-US" sz="28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Contemporary approach to goals and plans</a:t>
            </a:r>
          </a:p>
          <a:p>
            <a:pPr lvl="1"/>
            <a:r>
              <a:rPr lang="en-US" sz="2000" dirty="0" smtClean="0">
                <a:latin typeface="Century Gothic" panose="020B0502020202020204" pitchFamily="34" charset="0"/>
              </a:rPr>
              <a:t>Adjustable/revisable</a:t>
            </a:r>
          </a:p>
          <a:p>
            <a:pPr lvl="1"/>
            <a:r>
              <a:rPr lang="en-US" sz="2000" dirty="0" smtClean="0">
                <a:latin typeface="Century Gothic" panose="020B0502020202020204" pitchFamily="34" charset="0"/>
              </a:rPr>
              <a:t>Discrepancy reduction </a:t>
            </a:r>
            <a:r>
              <a:rPr lang="en-US" sz="2000" dirty="0" smtClean="0">
                <a:latin typeface="Century Gothic" panose="020B0502020202020204" pitchFamily="34" charset="0"/>
              </a:rPr>
              <a:t> -- corrective motivation/prevention focus</a:t>
            </a:r>
          </a:p>
          <a:p>
            <a:pPr lvl="1"/>
            <a:r>
              <a:rPr lang="en-US" sz="2000" dirty="0" smtClean="0">
                <a:latin typeface="Century Gothic" panose="020B0502020202020204" pitchFamily="34" charset="0"/>
              </a:rPr>
              <a:t>Discrepancy </a:t>
            </a:r>
            <a:r>
              <a:rPr lang="en-US" sz="2000" dirty="0">
                <a:latin typeface="Century Gothic" panose="020B0502020202020204" pitchFamily="34" charset="0"/>
              </a:rPr>
              <a:t>creation -- </a:t>
            </a:r>
            <a:r>
              <a:rPr lang="en-US" sz="2000" dirty="0" smtClean="0">
                <a:latin typeface="Century Gothic" panose="020B0502020202020204" pitchFamily="34" charset="0"/>
              </a:rPr>
              <a:t>growth motivation/promotion </a:t>
            </a:r>
            <a:r>
              <a:rPr lang="en-US" sz="2000" dirty="0">
                <a:latin typeface="Century Gothic" panose="020B0502020202020204" pitchFamily="34" charset="0"/>
              </a:rPr>
              <a:t>focus</a:t>
            </a:r>
          </a:p>
          <a:p>
            <a:pPr lvl="1"/>
            <a:endParaRPr lang="en-US" sz="20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n-US" sz="2800" dirty="0" smtClean="0">
              <a:latin typeface="Century Gothic" panose="020B0502020202020204" pitchFamily="34" charset="0"/>
            </a:endParaRPr>
          </a:p>
          <a:p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Emotions are key to goal pursuit…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8" y="1957532"/>
            <a:ext cx="4030823" cy="115223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Positive emotions one day predicts less goal pursuit on the next day among college students.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11700" y="1314450"/>
            <a:ext cx="4114800" cy="2438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4522628" y="3455085"/>
            <a:ext cx="4137343" cy="26574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1177" y="4096041"/>
            <a:ext cx="4030823" cy="201651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>
              <a:buFont typeface="Proxima Nova"/>
              <a:buNone/>
            </a:pPr>
            <a:r>
              <a:rPr lang="en-US" kern="0" dirty="0" smtClean="0"/>
              <a:t>Negative emotions one day predict more goal pursuit on the next day among college students, particularly for students with high self-control.</a:t>
            </a:r>
            <a:endParaRPr lang="en-US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1177" y="6194158"/>
            <a:ext cx="5014523" cy="3444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>
              <a:buFont typeface="Proxima Nova"/>
              <a:buNone/>
            </a:pPr>
            <a:r>
              <a:rPr lang="en-US" kern="0" dirty="0" err="1" smtClean="0"/>
              <a:t>Seo</a:t>
            </a:r>
            <a:r>
              <a:rPr lang="en-US" kern="0" dirty="0" smtClean="0"/>
              <a:t> &amp; Patall (submitted for publication).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848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Goal setting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536632"/>
            <a:ext cx="8520600" cy="47879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Goal </a:t>
            </a:r>
            <a:r>
              <a:rPr lang="en-US" sz="2400" dirty="0">
                <a:latin typeface="Century Gothic" panose="020B0502020202020204" pitchFamily="34" charset="0"/>
              </a:rPr>
              <a:t>setting = </a:t>
            </a:r>
            <a:r>
              <a:rPr lang="en-US" sz="2400" dirty="0" smtClean="0">
                <a:latin typeface="Century Gothic" panose="020B0502020202020204" pitchFamily="34" charset="0"/>
              </a:rPr>
              <a:t>discrepancy creation </a:t>
            </a:r>
            <a:r>
              <a:rPr lang="en-US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better performance</a:t>
            </a:r>
            <a:endParaRPr lang="en-US" sz="24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en-US" sz="2400" dirty="0" smtClean="0">
              <a:latin typeface="Century Gothic" panose="020B0502020202020204" pitchFamily="34" charset="0"/>
              <a:sym typeface="Wingdings" pitchFamily="2" charset="2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Century Gothic" panose="020B0502020202020204" pitchFamily="34" charset="0"/>
                <a:sym typeface="Wingdings" pitchFamily="2" charset="2"/>
              </a:rPr>
              <a:t>Factors that influence effectiveness </a:t>
            </a:r>
            <a:r>
              <a:rPr lang="en-US" sz="2400" dirty="0">
                <a:latin typeface="Century Gothic" panose="020B0502020202020204" pitchFamily="34" charset="0"/>
                <a:sym typeface="Wingdings" pitchFamily="2" charset="2"/>
              </a:rPr>
              <a:t>g</a:t>
            </a:r>
            <a:r>
              <a:rPr lang="en-US" sz="2400" dirty="0" smtClean="0">
                <a:latin typeface="Century Gothic" panose="020B0502020202020204" pitchFamily="34" charset="0"/>
                <a:sym typeface="Wingdings" pitchFamily="2" charset="2"/>
              </a:rPr>
              <a:t>oal </a:t>
            </a:r>
            <a:r>
              <a:rPr lang="en-US" sz="2400" dirty="0">
                <a:latin typeface="Century Gothic" panose="020B0502020202020204" pitchFamily="34" charset="0"/>
                <a:sym typeface="Wingdings" pitchFamily="2" charset="2"/>
              </a:rPr>
              <a:t>setting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>
                <a:latin typeface="Century Gothic" panose="020B0502020202020204" pitchFamily="34" charset="0"/>
                <a:sym typeface="Wingdings" pitchFamily="2" charset="2"/>
              </a:rPr>
              <a:t>D</a:t>
            </a:r>
            <a:r>
              <a:rPr lang="en-US" sz="1800" dirty="0" smtClean="0">
                <a:latin typeface="Century Gothic" panose="020B0502020202020204" pitchFamily="34" charset="0"/>
                <a:sym typeface="Wingdings" pitchFamily="2" charset="2"/>
              </a:rPr>
              <a:t>ifficulty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>
                <a:latin typeface="Century Gothic" panose="020B0502020202020204" pitchFamily="34" charset="0"/>
              </a:rPr>
              <a:t>Specificity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>
                <a:latin typeface="Century Gothic" panose="020B0502020202020204" pitchFamily="34" charset="0"/>
              </a:rPr>
              <a:t>Feedback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>
                <a:latin typeface="Century Gothic" panose="020B0502020202020204" pitchFamily="34" charset="0"/>
              </a:rPr>
              <a:t>Acceptance and commitment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800" dirty="0" smtClean="0">
                <a:latin typeface="Century Gothic" panose="020B0502020202020204" pitchFamily="34" charset="0"/>
              </a:rPr>
              <a:t>Complexity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Limitations</a:t>
            </a:r>
            <a:endParaRPr lang="en-US" sz="2400" i="1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entury Gothic" panose="020B0502020202020204" pitchFamily="34" charset="0"/>
              </a:rPr>
              <a:t>Implementation intentions</a:t>
            </a:r>
            <a:endParaRPr 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AB3371E-660A-4D4C-88FA-11B4EE648B07}" vid="{CF95EA9B-0831-4BDE-A07E-82323F7A17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13525</TotalTime>
  <Words>1246</Words>
  <Application>Microsoft Office PowerPoint</Application>
  <PresentationFormat>On-screen Show (4:3)</PresentationFormat>
  <Paragraphs>229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Batang</vt:lpstr>
      <vt:lpstr>Akzidenz-Grotesk Pro Regular</vt:lpstr>
      <vt:lpstr>Arial</vt:lpstr>
      <vt:lpstr>Calibri</vt:lpstr>
      <vt:lpstr>Century Gothic</vt:lpstr>
      <vt:lpstr>Franklin Gothic Medium Cond</vt:lpstr>
      <vt:lpstr>Mongolian Baiti</vt:lpstr>
      <vt:lpstr>Proxima Nova</vt:lpstr>
      <vt:lpstr>Symbol</vt:lpstr>
      <vt:lpstr>Tahoma</vt:lpstr>
      <vt:lpstr>Times New Roman</vt:lpstr>
      <vt:lpstr>Wingdings</vt:lpstr>
      <vt:lpstr>Theme1</vt:lpstr>
      <vt:lpstr>Goal Striving and  Motivation Regulation</vt:lpstr>
      <vt:lpstr>Agenda</vt:lpstr>
      <vt:lpstr>Assignment House-Keeping</vt:lpstr>
      <vt:lpstr>Goals and Goal Setting</vt:lpstr>
      <vt:lpstr>What are goals?</vt:lpstr>
      <vt:lpstr>Discrepancy is a motivator</vt:lpstr>
      <vt:lpstr>Emotions are key to goal pursuit…</vt:lpstr>
      <vt:lpstr>Goal setting</vt:lpstr>
      <vt:lpstr>Implementation intentions</vt:lpstr>
      <vt:lpstr>Goal striving failure </vt:lpstr>
      <vt:lpstr>Implementation intentions</vt:lpstr>
      <vt:lpstr>Implementation intentions</vt:lpstr>
      <vt:lpstr>Implementation intentions are good for which goals?</vt:lpstr>
      <vt:lpstr>Regulating Motivation</vt:lpstr>
      <vt:lpstr>When goal pursuit starts to fall apart…Regulate</vt:lpstr>
      <vt:lpstr>PowerPoint Presentation</vt:lpstr>
      <vt:lpstr>Regulating Motivation  (Collaboratively) in Class</vt:lpstr>
      <vt:lpstr>The power of agentic engagement  (Thanks Johnmarshall Reeve!)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questions to think about…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Emotion</dc:title>
  <dc:creator>Erika Patall</dc:creator>
  <cp:lastModifiedBy>Erika Patall</cp:lastModifiedBy>
  <cp:revision>338</cp:revision>
  <dcterms:created xsi:type="dcterms:W3CDTF">2010-09-06T20:01:34Z</dcterms:created>
  <dcterms:modified xsi:type="dcterms:W3CDTF">2019-10-29T19:07:38Z</dcterms:modified>
</cp:coreProperties>
</file>